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13" r:id="rId3"/>
    <p:sldId id="362" r:id="rId4"/>
    <p:sldId id="352" r:id="rId6"/>
    <p:sldId id="329" r:id="rId7"/>
    <p:sldId id="325" r:id="rId8"/>
    <p:sldId id="326" r:id="rId9"/>
    <p:sldId id="345" r:id="rId10"/>
    <p:sldId id="348" r:id="rId11"/>
    <p:sldId id="349" r:id="rId12"/>
    <p:sldId id="350" r:id="rId13"/>
    <p:sldId id="365" r:id="rId14"/>
    <p:sldId id="286" r:id="rId15"/>
  </p:sldIdLst>
  <p:sldSz cx="12192000" cy="6858000"/>
  <p:notesSz cx="6858000" cy="9144000"/>
  <p:custShowLst>
    <p:custShow name="自定义放映 1" id="0">
      <p:sldLst>
        <p:sld r:id="rId12"/>
      </p:sldLst>
    </p:custShow>
  </p:custShowLst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1D3353"/>
    <a:srgbClr val="1E365A"/>
    <a:srgbClr val="254E8B"/>
    <a:srgbClr val="234983"/>
    <a:srgbClr val="FAF9FA"/>
    <a:srgbClr val="F6F6F7"/>
    <a:srgbClr val="F5F5F6"/>
    <a:srgbClr val="F3F2F4"/>
    <a:srgbClr val="22457A"/>
    <a:srgbClr val="214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64488" autoAdjust="0"/>
  </p:normalViewPr>
  <p:slideViewPr>
    <p:cSldViewPr snapToGrid="0">
      <p:cViewPr varScale="1">
        <p:scale>
          <a:sx n="110" d="100"/>
          <a:sy n="110" d="100"/>
        </p:scale>
        <p:origin x="-516" y="-168"/>
      </p:cViewPr>
      <p:guideLst>
        <p:guide orient="horz" pos="2160"/>
        <p:guide pos="38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4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C965D-ACCE-4EDB-8EFD-FE9CE0FE7F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56387-FF3D-4EBF-83F2-CC1A4B798D9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CAC9D-4DB1-4C43-9C3D-2A1F320BC3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FA538-5F5D-416D-A366-CC78A227FC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图片1.png"/>
          <p:cNvPicPr>
            <a:picLocks noChangeAspect="1"/>
          </p:cNvPicPr>
          <p:nvPr/>
        </p:nvPicPr>
        <p:blipFill>
          <a:blip r:embed="rId1" cstate="print">
            <a:lum bright="25000" contrast="-39000"/>
          </a:blip>
          <a:stretch>
            <a:fillRect/>
          </a:stretch>
        </p:blipFill>
        <p:spPr>
          <a:xfrm>
            <a:off x="-311150" y="-570229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64566" y="-1181686"/>
            <a:ext cx="759656" cy="1041009"/>
          </a:xfrm>
          <a:prstGeom prst="rect">
            <a:avLst/>
          </a:pr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169073" y="-1181687"/>
            <a:ext cx="759656" cy="1041009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FEFEFE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 bwMode="auto">
          <a:xfrm rot="5400000">
            <a:off x="1203186" y="765856"/>
            <a:ext cx="2825133" cy="5275468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4194645" y="895423"/>
            <a:ext cx="4013200" cy="70675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000" b="1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zh-CN" sz="4000" b="1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宋体" panose="02010600040101010101" pitchFamily="2" charset="-122"/>
                <a:ea typeface="华文宋体" panose="02010600040101010101" pitchFamily="2" charset="-122"/>
              </a:rPr>
              <a:t>呼吸机应用技术</a:t>
            </a:r>
            <a:endParaRPr lang="zh-CN" altLang="zh-CN" sz="4000" b="1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 rot="5400000">
            <a:off x="9034241" y="1090734"/>
            <a:ext cx="0" cy="5400000"/>
          </a:xfrm>
          <a:prstGeom prst="line">
            <a:avLst/>
          </a:prstGeom>
          <a:ln w="12700">
            <a:solidFill>
              <a:srgbClr val="1E38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G:\艺萱设计\2019微信二维码\新院标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9372"/>
            <a:ext cx="4628738" cy="1771408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/>
        </p:nvSpPr>
        <p:spPr>
          <a:xfrm>
            <a:off x="9165590" y="5215890"/>
            <a:ext cx="2490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ICU-A      </a:t>
            </a:r>
            <a:r>
              <a:rPr lang="zh-CN" altLang="en-US" sz="2400" b="1"/>
              <a:t>王健</a:t>
            </a:r>
            <a:endParaRPr lang="zh-CN" altLang="en-US" sz="2400" b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5478780" y="1920875"/>
            <a:ext cx="3785870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01 / </a:t>
            </a: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呼吸机的组成</a:t>
            </a:r>
            <a:endParaRPr lang="zh-CN" altLang="en-US" sz="2200" b="1" kern="100" dirty="0" smtClean="0">
              <a:solidFill>
                <a:srgbClr val="093B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424170" y="2985135"/>
            <a:ext cx="3895090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 /   </a:t>
            </a:r>
            <a:r>
              <a:rPr lang="zh-CN" altLang="en-US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呼吸机的连接</a:t>
            </a: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sz="2800" b="1" kern="100" dirty="0" smtClean="0">
              <a:solidFill>
                <a:srgbClr val="093B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346125" y="2177881"/>
            <a:ext cx="2203800" cy="2502239"/>
          </a:xfrm>
          <a:custGeom>
            <a:avLst/>
            <a:gdLst>
              <a:gd name="T0" fmla="*/ 6935 w 12812"/>
              <a:gd name="T1" fmla="*/ 195 h 14572"/>
              <a:gd name="T2" fmla="*/ 9609 w 12812"/>
              <a:gd name="T3" fmla="*/ 1739 h 14572"/>
              <a:gd name="T4" fmla="*/ 12283 w 12812"/>
              <a:gd name="T5" fmla="*/ 3282 h 14572"/>
              <a:gd name="T6" fmla="*/ 12812 w 12812"/>
              <a:gd name="T7" fmla="*/ 4199 h 14572"/>
              <a:gd name="T8" fmla="*/ 12812 w 12812"/>
              <a:gd name="T9" fmla="*/ 7286 h 14572"/>
              <a:gd name="T10" fmla="*/ 12812 w 12812"/>
              <a:gd name="T11" fmla="*/ 10374 h 14572"/>
              <a:gd name="T12" fmla="*/ 12283 w 12812"/>
              <a:gd name="T13" fmla="*/ 11290 h 14572"/>
              <a:gd name="T14" fmla="*/ 9609 w 12812"/>
              <a:gd name="T15" fmla="*/ 12834 h 14572"/>
              <a:gd name="T16" fmla="*/ 6935 w 12812"/>
              <a:gd name="T17" fmla="*/ 14378 h 14572"/>
              <a:gd name="T18" fmla="*/ 5877 w 12812"/>
              <a:gd name="T19" fmla="*/ 14378 h 14572"/>
              <a:gd name="T20" fmla="*/ 3203 w 12812"/>
              <a:gd name="T21" fmla="*/ 12834 h 14572"/>
              <a:gd name="T22" fmla="*/ 529 w 12812"/>
              <a:gd name="T23" fmla="*/ 11290 h 14572"/>
              <a:gd name="T24" fmla="*/ 0 w 12812"/>
              <a:gd name="T25" fmla="*/ 10374 h 14572"/>
              <a:gd name="T26" fmla="*/ 0 w 12812"/>
              <a:gd name="T27" fmla="*/ 7286 h 14572"/>
              <a:gd name="T28" fmla="*/ 0 w 12812"/>
              <a:gd name="T29" fmla="*/ 4199 h 14572"/>
              <a:gd name="T30" fmla="*/ 529 w 12812"/>
              <a:gd name="T31" fmla="*/ 3282 h 14572"/>
              <a:gd name="T32" fmla="*/ 3203 w 12812"/>
              <a:gd name="T33" fmla="*/ 1739 h 14572"/>
              <a:gd name="T34" fmla="*/ 5877 w 12812"/>
              <a:gd name="T35" fmla="*/ 195 h 14572"/>
              <a:gd name="T36" fmla="*/ 6935 w 12812"/>
              <a:gd name="T37" fmla="*/ 195 h 14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12" h="14572">
                <a:moveTo>
                  <a:pt x="6935" y="195"/>
                </a:moveTo>
                <a:lnTo>
                  <a:pt x="9609" y="1739"/>
                </a:lnTo>
                <a:lnTo>
                  <a:pt x="12283" y="3282"/>
                </a:lnTo>
                <a:cubicBezTo>
                  <a:pt x="12620" y="3477"/>
                  <a:pt x="12812" y="3810"/>
                  <a:pt x="12812" y="4199"/>
                </a:cubicBezTo>
                <a:lnTo>
                  <a:pt x="12812" y="7286"/>
                </a:lnTo>
                <a:lnTo>
                  <a:pt x="12812" y="10374"/>
                </a:lnTo>
                <a:cubicBezTo>
                  <a:pt x="12812" y="10763"/>
                  <a:pt x="12620" y="11096"/>
                  <a:pt x="12283" y="11290"/>
                </a:cubicBezTo>
                <a:lnTo>
                  <a:pt x="9609" y="12834"/>
                </a:lnTo>
                <a:lnTo>
                  <a:pt x="6935" y="14378"/>
                </a:lnTo>
                <a:cubicBezTo>
                  <a:pt x="6599" y="14572"/>
                  <a:pt x="6213" y="14572"/>
                  <a:pt x="5877" y="14378"/>
                </a:cubicBezTo>
                <a:lnTo>
                  <a:pt x="3203" y="12834"/>
                </a:lnTo>
                <a:lnTo>
                  <a:pt x="529" y="11290"/>
                </a:lnTo>
                <a:cubicBezTo>
                  <a:pt x="193" y="11096"/>
                  <a:pt x="0" y="10763"/>
                  <a:pt x="0" y="10374"/>
                </a:cubicBezTo>
                <a:lnTo>
                  <a:pt x="0" y="7286"/>
                </a:lnTo>
                <a:lnTo>
                  <a:pt x="0" y="4199"/>
                </a:lnTo>
                <a:cubicBezTo>
                  <a:pt x="0" y="3810"/>
                  <a:pt x="193" y="3477"/>
                  <a:pt x="529" y="3282"/>
                </a:cubicBezTo>
                <a:lnTo>
                  <a:pt x="3203" y="1739"/>
                </a:lnTo>
                <a:lnTo>
                  <a:pt x="5877" y="195"/>
                </a:lnTo>
                <a:cubicBezTo>
                  <a:pt x="6213" y="0"/>
                  <a:pt x="6599" y="0"/>
                  <a:pt x="6935" y="195"/>
                </a:cubicBezTo>
                <a:close/>
              </a:path>
            </a:pathLst>
          </a:custGeom>
          <a:solidFill>
            <a:srgbClr val="093B5C"/>
          </a:solidFill>
          <a:ln w="25400">
            <a:solidFill>
              <a:srgbClr val="083451"/>
            </a:solidFill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Freeform 5"/>
          <p:cNvSpPr/>
          <p:nvPr/>
        </p:nvSpPr>
        <p:spPr bwMode="auto">
          <a:xfrm>
            <a:off x="1847682" y="1611939"/>
            <a:ext cx="3200686" cy="3634123"/>
          </a:xfrm>
          <a:custGeom>
            <a:avLst/>
            <a:gdLst>
              <a:gd name="T0" fmla="*/ 6935 w 12812"/>
              <a:gd name="T1" fmla="*/ 195 h 14572"/>
              <a:gd name="T2" fmla="*/ 9609 w 12812"/>
              <a:gd name="T3" fmla="*/ 1739 h 14572"/>
              <a:gd name="T4" fmla="*/ 12283 w 12812"/>
              <a:gd name="T5" fmla="*/ 3282 h 14572"/>
              <a:gd name="T6" fmla="*/ 12812 w 12812"/>
              <a:gd name="T7" fmla="*/ 4199 h 14572"/>
              <a:gd name="T8" fmla="*/ 12812 w 12812"/>
              <a:gd name="T9" fmla="*/ 7286 h 14572"/>
              <a:gd name="T10" fmla="*/ 12812 w 12812"/>
              <a:gd name="T11" fmla="*/ 10374 h 14572"/>
              <a:gd name="T12" fmla="*/ 12283 w 12812"/>
              <a:gd name="T13" fmla="*/ 11290 h 14572"/>
              <a:gd name="T14" fmla="*/ 9609 w 12812"/>
              <a:gd name="T15" fmla="*/ 12834 h 14572"/>
              <a:gd name="T16" fmla="*/ 6935 w 12812"/>
              <a:gd name="T17" fmla="*/ 14378 h 14572"/>
              <a:gd name="T18" fmla="*/ 5877 w 12812"/>
              <a:gd name="T19" fmla="*/ 14378 h 14572"/>
              <a:gd name="T20" fmla="*/ 3203 w 12812"/>
              <a:gd name="T21" fmla="*/ 12834 h 14572"/>
              <a:gd name="T22" fmla="*/ 529 w 12812"/>
              <a:gd name="T23" fmla="*/ 11290 h 14572"/>
              <a:gd name="T24" fmla="*/ 0 w 12812"/>
              <a:gd name="T25" fmla="*/ 10374 h 14572"/>
              <a:gd name="T26" fmla="*/ 0 w 12812"/>
              <a:gd name="T27" fmla="*/ 7286 h 14572"/>
              <a:gd name="T28" fmla="*/ 0 w 12812"/>
              <a:gd name="T29" fmla="*/ 4199 h 14572"/>
              <a:gd name="T30" fmla="*/ 529 w 12812"/>
              <a:gd name="T31" fmla="*/ 3282 h 14572"/>
              <a:gd name="T32" fmla="*/ 3203 w 12812"/>
              <a:gd name="T33" fmla="*/ 1739 h 14572"/>
              <a:gd name="T34" fmla="*/ 5877 w 12812"/>
              <a:gd name="T35" fmla="*/ 195 h 14572"/>
              <a:gd name="T36" fmla="*/ 6935 w 12812"/>
              <a:gd name="T37" fmla="*/ 195 h 14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12" h="14572">
                <a:moveTo>
                  <a:pt x="6935" y="195"/>
                </a:moveTo>
                <a:lnTo>
                  <a:pt x="9609" y="1739"/>
                </a:lnTo>
                <a:lnTo>
                  <a:pt x="12283" y="3282"/>
                </a:lnTo>
                <a:cubicBezTo>
                  <a:pt x="12620" y="3477"/>
                  <a:pt x="12812" y="3810"/>
                  <a:pt x="12812" y="4199"/>
                </a:cubicBezTo>
                <a:lnTo>
                  <a:pt x="12812" y="7286"/>
                </a:lnTo>
                <a:lnTo>
                  <a:pt x="12812" y="10374"/>
                </a:lnTo>
                <a:cubicBezTo>
                  <a:pt x="12812" y="10763"/>
                  <a:pt x="12620" y="11096"/>
                  <a:pt x="12283" y="11290"/>
                </a:cubicBezTo>
                <a:lnTo>
                  <a:pt x="9609" y="12834"/>
                </a:lnTo>
                <a:lnTo>
                  <a:pt x="6935" y="14378"/>
                </a:lnTo>
                <a:cubicBezTo>
                  <a:pt x="6599" y="14572"/>
                  <a:pt x="6213" y="14572"/>
                  <a:pt x="5877" y="14378"/>
                </a:cubicBezTo>
                <a:lnTo>
                  <a:pt x="3203" y="12834"/>
                </a:lnTo>
                <a:lnTo>
                  <a:pt x="529" y="11290"/>
                </a:lnTo>
                <a:cubicBezTo>
                  <a:pt x="193" y="11096"/>
                  <a:pt x="0" y="10763"/>
                  <a:pt x="0" y="10374"/>
                </a:cubicBezTo>
                <a:lnTo>
                  <a:pt x="0" y="7286"/>
                </a:lnTo>
                <a:lnTo>
                  <a:pt x="0" y="4199"/>
                </a:lnTo>
                <a:cubicBezTo>
                  <a:pt x="0" y="3810"/>
                  <a:pt x="193" y="3477"/>
                  <a:pt x="529" y="3282"/>
                </a:cubicBezTo>
                <a:lnTo>
                  <a:pt x="3203" y="1739"/>
                </a:lnTo>
                <a:lnTo>
                  <a:pt x="5877" y="195"/>
                </a:lnTo>
                <a:cubicBezTo>
                  <a:pt x="6213" y="0"/>
                  <a:pt x="6599" y="0"/>
                  <a:pt x="6935" y="195"/>
                </a:cubicBezTo>
                <a:close/>
              </a:path>
            </a:pathLst>
          </a:custGeom>
          <a:noFill/>
          <a:ln w="12700">
            <a:solidFill>
              <a:srgbClr val="093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59"/>
          <p:cNvSpPr txBox="1">
            <a:spLocks noChangeArrowheads="1"/>
          </p:cNvSpPr>
          <p:nvPr/>
        </p:nvSpPr>
        <p:spPr bwMode="auto">
          <a:xfrm flipH="1">
            <a:off x="2339090" y="2921169"/>
            <a:ext cx="2217871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3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6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4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 rot="16200000">
            <a:off x="10946518" y="3142632"/>
            <a:ext cx="664374" cy="572736"/>
          </a:xfrm>
          <a:prstGeom prst="triangle">
            <a:avLst/>
          </a:prstGeom>
          <a:noFill/>
          <a:ln w="12700">
            <a:solidFill>
              <a:srgbClr val="093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" y="1"/>
            <a:ext cx="10783018" cy="1207700"/>
            <a:chOff x="1" y="1"/>
            <a:chExt cx="10783018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" name="矩形 1"/>
          <p:cNvSpPr/>
          <p:nvPr/>
        </p:nvSpPr>
        <p:spPr>
          <a:xfrm>
            <a:off x="5424170" y="4021455"/>
            <a:ext cx="3895090" cy="42989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spcAft>
                <a:spcPts val="0"/>
              </a:spcAft>
              <a:defRPr/>
            </a:pP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 /   </a:t>
            </a:r>
            <a:r>
              <a:rPr lang="zh-CN" altLang="en-US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呼吸机的参数</a:t>
            </a: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sz="2800" b="1" kern="100" dirty="0" smtClean="0">
              <a:solidFill>
                <a:srgbClr val="093B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24170" y="4872990"/>
            <a:ext cx="3895090" cy="42989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spcAft>
                <a:spcPts val="0"/>
              </a:spcAft>
              <a:defRPr/>
            </a:pP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 /   </a:t>
            </a:r>
            <a:r>
              <a:rPr lang="zh-CN" altLang="en-US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呼吸机常见报警</a:t>
            </a: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sz="2800" b="1" kern="100" dirty="0" smtClean="0">
              <a:solidFill>
                <a:srgbClr val="093B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60"/>
                            </p:stCondLst>
                            <p:childTnLst>
                              <p:par>
                                <p:cTn id="3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9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90"/>
                            </p:stCondLst>
                            <p:childTnLst>
                              <p:par>
                                <p:cTn id="4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20"/>
                            </p:stCondLst>
                            <p:childTnLst>
                              <p:par>
                                <p:cTn id="5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" grpId="0" bldLvl="0" animBg="1"/>
      <p:bldP spid="5" grpId="1" bldLvl="0" animBg="1"/>
      <p:bldP spid="5" grpId="2" bldLvl="0" animBg="1"/>
      <p:bldP spid="15" grpId="0" bldLvl="0" animBg="1"/>
      <p:bldP spid="15" grpId="1" bldLvl="0" animBg="1"/>
      <p:bldP spid="15" grpId="2" bldLvl="0" animBg="1"/>
      <p:bldP spid="45" grpId="0"/>
      <p:bldP spid="45" grpId="1"/>
      <p:bldP spid="45" grpId="2"/>
      <p:bldP spid="17" grpId="0" bldLvl="0" animBg="1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9524" y="1"/>
            <a:ext cx="10783018" cy="1207700"/>
            <a:chOff x="1" y="1"/>
            <a:chExt cx="10783018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3" name="文本框 2"/>
          <p:cNvSpPr txBox="1"/>
          <p:nvPr/>
        </p:nvSpPr>
        <p:spPr>
          <a:xfrm>
            <a:off x="2054860" y="137795"/>
            <a:ext cx="339725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呼吸机的组成</a:t>
            </a:r>
            <a:endParaRPr lang="zh-CN" altLang="en-US" sz="36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31645" y="1620520"/>
            <a:ext cx="6901180" cy="22453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</a:rPr>
              <a:t>主机：气源处理、吸呼控制、监测报警</a:t>
            </a:r>
            <a:endParaRPr lang="zh-CN" alt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</a:endParaRPr>
          </a:p>
          <a:p>
            <a:r>
              <a:rPr lang="zh-CN" alt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</a:rPr>
              <a:t>湿化器：病人吸入气体的加温、加湿</a:t>
            </a:r>
            <a:endParaRPr lang="zh-CN" alt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</a:endParaRPr>
          </a:p>
          <a:p>
            <a:r>
              <a:rPr lang="zh-CN" alt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</a:rPr>
              <a:t>病人管路：一次性管路、湿化罐</a:t>
            </a:r>
            <a:endParaRPr lang="zh-CN" alt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</a:endParaRPr>
          </a:p>
          <a:p>
            <a:r>
              <a:rPr lang="zh-CN" alt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</a:rPr>
              <a:t>气源：氧气源</a:t>
            </a:r>
            <a:endParaRPr lang="zh-CN" alt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</a:endParaRPr>
          </a:p>
          <a:p>
            <a:endParaRPr lang="zh-CN" alt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29844" y="1"/>
            <a:ext cx="10783018" cy="1207700"/>
            <a:chOff x="1" y="1"/>
            <a:chExt cx="10783018" cy="1207700"/>
          </a:xfrm>
        </p:grpSpPr>
        <p:sp>
          <p:nvSpPr>
            <p:cNvPr id="13" name="任意多边形 12"/>
            <p:cNvSpPr/>
            <p:nvPr/>
          </p:nvSpPr>
          <p:spPr bwMode="auto">
            <a:xfrm rot="5400000">
              <a:off x="21565" y="-21564"/>
              <a:ext cx="1207700" cy="1250829"/>
            </a:xfrm>
            <a:custGeom>
              <a:avLst/>
              <a:gdLst>
                <a:gd name="connsiteX0" fmla="*/ 0 w 2825133"/>
                <a:gd name="connsiteY0" fmla="*/ 2167512 h 2176408"/>
                <a:gd name="connsiteX1" fmla="*/ 0 w 2825133"/>
                <a:gd name="connsiteY1" fmla="*/ 966593 h 2176408"/>
                <a:gd name="connsiteX2" fmla="*/ 186635 w 2825133"/>
                <a:gd name="connsiteY2" fmla="*/ 644396 h 2176408"/>
                <a:gd name="connsiteX3" fmla="*/ 1225932 w 2825133"/>
                <a:gd name="connsiteY3" fmla="*/ 43937 h 2176408"/>
                <a:gd name="connsiteX4" fmla="*/ 1599201 w 2825133"/>
                <a:gd name="connsiteY4" fmla="*/ 43937 h 2176408"/>
                <a:gd name="connsiteX5" fmla="*/ 2638499 w 2825133"/>
                <a:gd name="connsiteY5" fmla="*/ 644396 h 2176408"/>
                <a:gd name="connsiteX6" fmla="*/ 2825133 w 2825133"/>
                <a:gd name="connsiteY6" fmla="*/ 966593 h 2176408"/>
                <a:gd name="connsiteX7" fmla="*/ 2825133 w 2825133"/>
                <a:gd name="connsiteY7" fmla="*/ 2167512 h 2176408"/>
                <a:gd name="connsiteX8" fmla="*/ 2823724 w 2825133"/>
                <a:gd name="connsiteY8" fmla="*/ 2176408 h 2176408"/>
                <a:gd name="connsiteX9" fmla="*/ 1409 w 2825133"/>
                <a:gd name="connsiteY9" fmla="*/ 2176408 h 217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133" h="2176408">
                  <a:moveTo>
                    <a:pt x="0" y="2167512"/>
                  </a:moveTo>
                  <a:cubicBezTo>
                    <a:pt x="0" y="966593"/>
                    <a:pt x="0" y="966593"/>
                    <a:pt x="0" y="966593"/>
                  </a:cubicBezTo>
                  <a:cubicBezTo>
                    <a:pt x="0" y="849430"/>
                    <a:pt x="84169" y="702977"/>
                    <a:pt x="186635" y="644396"/>
                  </a:cubicBezTo>
                  <a:cubicBezTo>
                    <a:pt x="1225932" y="43937"/>
                    <a:pt x="1225932" y="43937"/>
                    <a:pt x="1225932" y="43937"/>
                  </a:cubicBezTo>
                  <a:cubicBezTo>
                    <a:pt x="1328398" y="-14645"/>
                    <a:pt x="1496735" y="-14645"/>
                    <a:pt x="1599201" y="43937"/>
                  </a:cubicBezTo>
                  <a:cubicBezTo>
                    <a:pt x="2638499" y="644396"/>
                    <a:pt x="2638499" y="644396"/>
                    <a:pt x="2638499" y="644396"/>
                  </a:cubicBezTo>
                  <a:cubicBezTo>
                    <a:pt x="2740965" y="702977"/>
                    <a:pt x="2825133" y="849430"/>
                    <a:pt x="2825133" y="966593"/>
                  </a:cubicBezTo>
                  <a:lnTo>
                    <a:pt x="2825133" y="2167512"/>
                  </a:lnTo>
                  <a:lnTo>
                    <a:pt x="2823724" y="2176408"/>
                  </a:lnTo>
                  <a:lnTo>
                    <a:pt x="1409" y="2176408"/>
                  </a:ln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367293" y="809896"/>
              <a:ext cx="9415726" cy="527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602432" y="341710"/>
              <a:ext cx="274777" cy="27477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" name="矩形 1"/>
          <p:cNvSpPr/>
          <p:nvPr/>
        </p:nvSpPr>
        <p:spPr>
          <a:xfrm>
            <a:off x="1980565" y="264160"/>
            <a:ext cx="3785870" cy="42989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spcAft>
                <a:spcPts val="0"/>
              </a:spcAft>
              <a:defRPr/>
            </a:pPr>
            <a:r>
              <a:rPr lang="en-US" altLang="zh-CN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 kern="100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呼吸机的连接</a:t>
            </a:r>
            <a:endParaRPr lang="zh-CN" altLang="en-US" sz="2200" b="1" kern="100" dirty="0" smtClean="0">
              <a:solidFill>
                <a:srgbClr val="093B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995" y="1265555"/>
            <a:ext cx="428752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uFillTx/>
                <a:sym typeface="+mn-ea"/>
              </a:rPr>
              <a:t>1</a:t>
            </a:r>
            <a:r>
              <a:rPr lang="en-US" altLang="zh-CN" sz="2800">
                <a:sym typeface="+mn-ea"/>
              </a:rPr>
              <a:t>.</a:t>
            </a:r>
            <a:r>
              <a:rPr lang="zh-CN" altLang="en-US" sz="2800">
                <a:sym typeface="+mn-ea"/>
              </a:rPr>
              <a:t>连接呼吸机电源、</a:t>
            </a:r>
            <a:endParaRPr lang="zh-CN" altLang="en-US" sz="2800"/>
          </a:p>
          <a:p>
            <a:r>
              <a:rPr lang="zh-CN" altLang="en-US" sz="2800">
                <a:sym typeface="+mn-ea"/>
              </a:rPr>
              <a:t>湿化罐电源、氧源连接</a:t>
            </a:r>
            <a:endParaRPr lang="zh-CN" altLang="en-US" sz="2800">
              <a:sym typeface="+mn-ea"/>
            </a:endParaRPr>
          </a:p>
          <a:p>
            <a:endParaRPr lang="zh-CN" altLang="en-US" sz="2800"/>
          </a:p>
          <a:p>
            <a:r>
              <a:rPr lang="en-US" altLang="zh-CN" sz="2800"/>
              <a:t>2.</a:t>
            </a:r>
            <a:r>
              <a:rPr lang="zh-CN" altLang="en-US" sz="2800"/>
              <a:t>安装湿化器，打开灭菌蒸馏水连接湿滑灌上</a:t>
            </a:r>
            <a:endParaRPr lang="zh-CN" altLang="en-US" sz="2800"/>
          </a:p>
          <a:p>
            <a:endParaRPr lang="zh-CN" altLang="en-US" sz="2800"/>
          </a:p>
          <a:p>
            <a:r>
              <a:rPr lang="en-US" altLang="zh-CN" sz="2800"/>
              <a:t>3.</a:t>
            </a:r>
            <a:r>
              <a:rPr lang="zh-CN" altLang="en-US" sz="2800"/>
              <a:t>正确连接管路：用单根短管将呼吸机送气口与湿化罐连接，将另外两根管路连接成一呼吸回路，分别与湿化罐、呼吸机出气口连接。</a:t>
            </a:r>
            <a:endParaRPr lang="zh-CN" altLang="en-US" sz="2800"/>
          </a:p>
        </p:txBody>
      </p:sp>
      <p:pic>
        <p:nvPicPr>
          <p:cNvPr id="9" name="图片 8" descr="微信图片_20201022101916"/>
          <p:cNvPicPr>
            <a:picLocks noChangeAspect="1"/>
          </p:cNvPicPr>
          <p:nvPr/>
        </p:nvPicPr>
        <p:blipFill>
          <a:blip r:embed="rId2"/>
          <a:srcRect l="2338" t="4029" r="-11339"/>
          <a:stretch>
            <a:fillRect/>
          </a:stretch>
        </p:blipFill>
        <p:spPr>
          <a:xfrm>
            <a:off x="4374515" y="809625"/>
            <a:ext cx="8557260" cy="595630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6440170" y="2293620"/>
            <a:ext cx="1407795" cy="97536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9288145" y="3130550"/>
            <a:ext cx="381635" cy="5213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9120505" y="3608070"/>
            <a:ext cx="170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送气口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148955" y="2293620"/>
            <a:ext cx="1407795" cy="97536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5998845" y="3086735"/>
            <a:ext cx="527050" cy="574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5191760" y="3661410"/>
            <a:ext cx="170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出气口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任意多边形 52"/>
          <p:cNvSpPr/>
          <p:nvPr/>
        </p:nvSpPr>
        <p:spPr bwMode="auto">
          <a:xfrm rot="5400000">
            <a:off x="21565" y="-21564"/>
            <a:ext cx="1207700" cy="1250829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1367293" y="809896"/>
            <a:ext cx="9415726" cy="527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2075129" y="232035"/>
            <a:ext cx="18973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呼吸机参数</a:t>
            </a:r>
            <a:endParaRPr lang="zh-CN" altLang="en-US" sz="270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椭圆 200"/>
          <p:cNvSpPr/>
          <p:nvPr/>
        </p:nvSpPr>
        <p:spPr>
          <a:xfrm>
            <a:off x="1602432" y="341710"/>
            <a:ext cx="274777" cy="27477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6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/>
        </p:nvSpPr>
        <p:spPr>
          <a:xfrm>
            <a:off x="4057015" y="982980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/>
              <a:t>需要了解的呼吸机参数</a:t>
            </a:r>
            <a:endParaRPr lang="zh-CN" altLang="en-US" sz="3200"/>
          </a:p>
        </p:txBody>
      </p:sp>
      <p:pic>
        <p:nvPicPr>
          <p:cNvPr id="3" name="图片 2" descr="微信图片_20201022103236"/>
          <p:cNvPicPr>
            <a:picLocks noChangeAspect="1"/>
          </p:cNvPicPr>
          <p:nvPr/>
        </p:nvPicPr>
        <p:blipFill>
          <a:blip r:embed="rId2"/>
          <a:srcRect l="-5235" t="-3005" r="7505" b="2328"/>
          <a:stretch>
            <a:fillRect/>
          </a:stretch>
        </p:blipFill>
        <p:spPr>
          <a:xfrm rot="16200000">
            <a:off x="539115" y="963295"/>
            <a:ext cx="5424805" cy="6831965"/>
          </a:xfrm>
          <a:prstGeom prst="ellipse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31025" y="2434590"/>
            <a:ext cx="4403725" cy="3538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>
                <a:solidFill>
                  <a:srgbClr val="FF0000"/>
                </a:solidFill>
              </a:rPr>
              <a:t>FIO2%-</a:t>
            </a:r>
            <a:r>
              <a:rPr lang="zh-CN" altLang="en-US" sz="3200">
                <a:solidFill>
                  <a:srgbClr val="FF0000"/>
                </a:solidFill>
              </a:rPr>
              <a:t>氧浓度</a:t>
            </a:r>
            <a:r>
              <a:rPr lang="en-US" altLang="zh-CN" sz="3200">
                <a:solidFill>
                  <a:srgbClr val="FF0000"/>
                </a:solidFill>
              </a:rPr>
              <a:t>%</a:t>
            </a:r>
            <a:endParaRPr lang="zh-CN" altLang="en-US" sz="3200">
              <a:solidFill>
                <a:srgbClr val="FF0000"/>
              </a:solidFill>
            </a:endParaRPr>
          </a:p>
          <a:p>
            <a:r>
              <a:rPr lang="en-US" altLang="zh-CN" sz="3200">
                <a:solidFill>
                  <a:srgbClr val="FF0000"/>
                </a:solidFill>
              </a:rPr>
              <a:t>I:E-</a:t>
            </a:r>
            <a:r>
              <a:rPr lang="zh-CN" altLang="en-US" sz="3200">
                <a:solidFill>
                  <a:srgbClr val="FF0000"/>
                </a:solidFill>
              </a:rPr>
              <a:t>吸呼比</a:t>
            </a:r>
            <a:endParaRPr lang="zh-CN" altLang="en-US" sz="3200">
              <a:solidFill>
                <a:srgbClr val="FF0000"/>
              </a:solidFill>
            </a:endParaRPr>
          </a:p>
          <a:p>
            <a:r>
              <a:rPr lang="zh-CN" altLang="en-US" sz="3200">
                <a:solidFill>
                  <a:srgbClr val="FF0000"/>
                </a:solidFill>
              </a:rPr>
              <a:t>吸气压（</a:t>
            </a:r>
            <a:r>
              <a:rPr lang="en-US" altLang="zh-CN" sz="3200">
                <a:solidFill>
                  <a:srgbClr val="FF0000"/>
                </a:solidFill>
              </a:rPr>
              <a:t>PASB)/PEEP</a:t>
            </a:r>
            <a:endParaRPr lang="en-US" altLang="zh-CN" sz="3200">
              <a:solidFill>
                <a:srgbClr val="FF0000"/>
              </a:solidFill>
            </a:endParaRPr>
          </a:p>
          <a:p>
            <a:r>
              <a:rPr lang="en-US" altLang="zh-CN" sz="3200">
                <a:solidFill>
                  <a:srgbClr val="FF0000"/>
                </a:solidFill>
              </a:rPr>
              <a:t>VT-</a:t>
            </a:r>
            <a:r>
              <a:rPr lang="zh-CN" altLang="en-US" sz="3200">
                <a:solidFill>
                  <a:srgbClr val="FF0000"/>
                </a:solidFill>
              </a:rPr>
              <a:t>潮气量</a:t>
            </a:r>
            <a:endParaRPr lang="zh-CN" altLang="en-US" sz="3200">
              <a:solidFill>
                <a:srgbClr val="FF0000"/>
              </a:solidFill>
            </a:endParaRPr>
          </a:p>
          <a:p>
            <a:r>
              <a:rPr lang="zh-CN" altLang="en-US" sz="3200">
                <a:solidFill>
                  <a:srgbClr val="FF0000"/>
                </a:solidFill>
              </a:rPr>
              <a:t>呼吸次数设定</a:t>
            </a:r>
            <a:r>
              <a:rPr lang="en-US" altLang="zh-CN" sz="3200">
                <a:solidFill>
                  <a:srgbClr val="FF0000"/>
                </a:solidFill>
              </a:rPr>
              <a:t>/</a:t>
            </a:r>
            <a:r>
              <a:rPr lang="zh-CN" altLang="en-US" sz="3200">
                <a:solidFill>
                  <a:srgbClr val="FF0000"/>
                </a:solidFill>
              </a:rPr>
              <a:t>自主呼吸</a:t>
            </a:r>
            <a:endParaRPr lang="zh-CN" altLang="en-US" sz="3200">
              <a:solidFill>
                <a:srgbClr val="FF0000"/>
              </a:solidFill>
            </a:endParaRPr>
          </a:p>
          <a:p>
            <a:r>
              <a:rPr lang="zh-CN" altLang="en-US" sz="3200">
                <a:solidFill>
                  <a:srgbClr val="FF0000"/>
                </a:solidFill>
              </a:rPr>
              <a:t>辅助方式：呼吸机模式</a:t>
            </a:r>
            <a:endParaRPr lang="zh-CN" altLang="en-US" sz="3200">
              <a:solidFill>
                <a:srgbClr val="FF0000"/>
              </a:solidFill>
            </a:endParaRPr>
          </a:p>
          <a:p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任意多边形 52"/>
          <p:cNvSpPr/>
          <p:nvPr/>
        </p:nvSpPr>
        <p:spPr bwMode="auto">
          <a:xfrm rot="5400000">
            <a:off x="21565" y="-21564"/>
            <a:ext cx="1207700" cy="1250829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1367293" y="809896"/>
            <a:ext cx="9415726" cy="527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椭圆 200"/>
          <p:cNvSpPr/>
          <p:nvPr/>
        </p:nvSpPr>
        <p:spPr>
          <a:xfrm>
            <a:off x="1602432" y="341710"/>
            <a:ext cx="274777" cy="27477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1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198"/>
          <p:cNvSpPr txBox="1"/>
          <p:nvPr/>
        </p:nvSpPr>
        <p:spPr>
          <a:xfrm>
            <a:off x="2075129" y="232035"/>
            <a:ext cx="18973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7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呼吸机参数</a:t>
            </a:r>
            <a:endParaRPr lang="zh-CN" altLang="en-US" sz="270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微信图片_20201022103040"/>
          <p:cNvPicPr>
            <a:picLocks noChangeAspect="1"/>
          </p:cNvPicPr>
          <p:nvPr/>
        </p:nvPicPr>
        <p:blipFill>
          <a:blip r:embed="rId2"/>
          <a:srcRect l="2212" t="329" r="-2212" b="-329"/>
          <a:stretch>
            <a:fillRect/>
          </a:stretch>
        </p:blipFill>
        <p:spPr>
          <a:xfrm>
            <a:off x="1165225" y="862330"/>
            <a:ext cx="9617710" cy="5791200"/>
          </a:xfrm>
          <a:prstGeom prst="round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6318250" y="862330"/>
            <a:ext cx="2285365" cy="5480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rgbClr val="FF0000"/>
                </a:solidFill>
              </a:rPr>
              <a:t>吸气压</a:t>
            </a:r>
            <a:r>
              <a:rPr lang="en-US" altLang="zh-CN" sz="2800">
                <a:solidFill>
                  <a:srgbClr val="FF0000"/>
                </a:solidFill>
              </a:rPr>
              <a:t>/PEEP</a:t>
            </a:r>
            <a:endParaRPr lang="en-US" altLang="zh-CN" sz="2800">
              <a:solidFill>
                <a:srgbClr val="FF0000"/>
              </a:solidFill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6409690" y="1447800"/>
            <a:ext cx="518160" cy="1955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endCxn id="10" idx="2"/>
          </p:cNvCxnSpPr>
          <p:nvPr/>
        </p:nvCxnSpPr>
        <p:spPr>
          <a:xfrm flipH="1" flipV="1">
            <a:off x="7461250" y="1410335"/>
            <a:ext cx="180340" cy="23304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 flipV="1">
            <a:off x="975360" y="4006850"/>
            <a:ext cx="239395" cy="23939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60960" y="3119755"/>
            <a:ext cx="2014220" cy="887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solidFill>
                  <a:srgbClr val="FF0000"/>
                </a:solidFill>
              </a:rPr>
              <a:t>呼吸次数设定</a:t>
            </a:r>
            <a:endParaRPr lang="zh-CN" altLang="en-US" sz="3200">
              <a:solidFill>
                <a:srgbClr val="FF0000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1116965" y="5377180"/>
            <a:ext cx="165100" cy="3162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0" y="5693410"/>
            <a:ext cx="2285365" cy="5480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rgbClr val="FF0000"/>
                </a:solidFill>
              </a:rPr>
              <a:t>氧浓度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任意多边形 52"/>
          <p:cNvSpPr/>
          <p:nvPr/>
        </p:nvSpPr>
        <p:spPr bwMode="auto">
          <a:xfrm rot="5400000">
            <a:off x="21565" y="-21564"/>
            <a:ext cx="1207700" cy="1250829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1367293" y="809896"/>
            <a:ext cx="9415726" cy="527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椭圆 200"/>
          <p:cNvSpPr/>
          <p:nvPr/>
        </p:nvSpPr>
        <p:spPr>
          <a:xfrm>
            <a:off x="1602432" y="341710"/>
            <a:ext cx="274777" cy="27477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1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7" name="TextBox 198"/>
          <p:cNvSpPr txBox="1"/>
          <p:nvPr/>
        </p:nvSpPr>
        <p:spPr>
          <a:xfrm>
            <a:off x="2075129" y="232035"/>
            <a:ext cx="18973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7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呼吸机参数</a:t>
            </a:r>
            <a:endParaRPr lang="zh-CN" altLang="en-US" sz="270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微信图片_202010221030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45" y="862330"/>
            <a:ext cx="10058400" cy="5732145"/>
          </a:xfrm>
          <a:prstGeom prst="round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任意多边形 52"/>
          <p:cNvSpPr/>
          <p:nvPr/>
        </p:nvSpPr>
        <p:spPr bwMode="auto">
          <a:xfrm rot="5400000">
            <a:off x="21565" y="-21564"/>
            <a:ext cx="1207700" cy="1250829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1367293" y="809896"/>
            <a:ext cx="9415726" cy="527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2075129" y="232035"/>
            <a:ext cx="18973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呼吸机参数</a:t>
            </a:r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椭圆 200"/>
          <p:cNvSpPr/>
          <p:nvPr/>
        </p:nvSpPr>
        <p:spPr>
          <a:xfrm>
            <a:off x="1602432" y="341710"/>
            <a:ext cx="274777" cy="27477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1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pic>
        <p:nvPicPr>
          <p:cNvPr id="6" name="图片 5" descr="微信图片_202010221030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975" y="862330"/>
            <a:ext cx="9247505" cy="5662295"/>
          </a:xfrm>
          <a:prstGeom prst="round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286125" y="4084320"/>
            <a:ext cx="6912610" cy="160337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箭头连接符 8"/>
          <p:cNvCxnSpPr>
            <a:stCxn id="8" idx="2"/>
          </p:cNvCxnSpPr>
          <p:nvPr/>
        </p:nvCxnSpPr>
        <p:spPr>
          <a:xfrm flipH="1">
            <a:off x="2365375" y="4886325"/>
            <a:ext cx="920750" cy="40449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455295" y="4886325"/>
            <a:ext cx="1910080" cy="125222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solidFill>
                  <a:srgbClr val="FF0000"/>
                </a:solidFill>
              </a:rPr>
              <a:t>呼吸机模式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任意多边形 52"/>
          <p:cNvSpPr/>
          <p:nvPr/>
        </p:nvSpPr>
        <p:spPr bwMode="auto">
          <a:xfrm rot="5400000">
            <a:off x="21565" y="-21564"/>
            <a:ext cx="1207700" cy="1250829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1367293" y="809896"/>
            <a:ext cx="9415726" cy="527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椭圆 200"/>
          <p:cNvSpPr/>
          <p:nvPr/>
        </p:nvSpPr>
        <p:spPr>
          <a:xfrm>
            <a:off x="1602432" y="341710"/>
            <a:ext cx="274777" cy="27477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1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sp>
        <p:nvSpPr>
          <p:cNvPr id="2" name="TextBox 198"/>
          <p:cNvSpPr txBox="1"/>
          <p:nvPr/>
        </p:nvSpPr>
        <p:spPr>
          <a:xfrm>
            <a:off x="2075129" y="232035"/>
            <a:ext cx="18973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7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呼吸机参数</a:t>
            </a:r>
            <a:endParaRPr lang="zh-CN" altLang="en-US" sz="270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微信图片_202010221100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" y="865505"/>
            <a:ext cx="5845175" cy="4204970"/>
          </a:xfrm>
          <a:prstGeom prst="ellipse">
            <a:avLst/>
          </a:prstGeom>
        </p:spPr>
      </p:pic>
      <p:pic>
        <p:nvPicPr>
          <p:cNvPr id="8" name="图片 7" descr="微信图片_202010221100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165" y="865505"/>
            <a:ext cx="5841365" cy="4252595"/>
          </a:xfrm>
          <a:prstGeom prst="ellipse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63395" y="5387340"/>
            <a:ext cx="25203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00"/>
                </a:solidFill>
                <a:uFillTx/>
              </a:rPr>
              <a:t>观察潮气量</a:t>
            </a:r>
            <a:endParaRPr lang="zh-CN" altLang="en-US" sz="3200">
              <a:solidFill>
                <a:srgbClr val="FF0000"/>
              </a:solidFill>
              <a:uFillTx/>
            </a:endParaRPr>
          </a:p>
          <a:p>
            <a:r>
              <a:rPr lang="en-US" altLang="zh-CN" sz="3200">
                <a:solidFill>
                  <a:srgbClr val="FF0000"/>
                </a:solidFill>
                <a:uFillTx/>
              </a:rPr>
              <a:t>        VTe</a:t>
            </a:r>
            <a:endParaRPr lang="en-US" altLang="zh-CN" sz="3200">
              <a:solidFill>
                <a:srgbClr val="FF0000"/>
              </a:solidFill>
              <a:uFillTx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425065" y="2738755"/>
            <a:ext cx="1547495" cy="33083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>
            <a:stCxn id="9" idx="0"/>
          </p:cNvCxnSpPr>
          <p:nvPr/>
        </p:nvCxnSpPr>
        <p:spPr>
          <a:xfrm flipV="1">
            <a:off x="3023870" y="5070475"/>
            <a:ext cx="2540" cy="3168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9161145" y="5118100"/>
            <a:ext cx="0" cy="3162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886700" y="5434330"/>
            <a:ext cx="26949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3200">
                <a:solidFill>
                  <a:srgbClr val="FF0000"/>
                </a:solidFill>
              </a:rPr>
              <a:t>自主呼吸</a:t>
            </a:r>
            <a:r>
              <a:rPr lang="en-US" altLang="zh-CN" sz="3200">
                <a:solidFill>
                  <a:srgbClr val="FF0000"/>
                </a:solidFill>
              </a:rPr>
              <a:t>(</a:t>
            </a:r>
            <a:r>
              <a:rPr lang="en-US" altLang="zh-CN" sz="3200">
                <a:solidFill>
                  <a:srgbClr val="FF0000"/>
                </a:solidFill>
              </a:rPr>
              <a:t>fspn)</a:t>
            </a:r>
            <a:endParaRPr lang="zh-CN" altLang="zh-CN" sz="3200">
              <a:solidFill>
                <a:srgbClr val="FF0000"/>
              </a:solidFill>
            </a:endParaRPr>
          </a:p>
          <a:p>
            <a:r>
              <a:rPr lang="en-US" altLang="zh-CN">
                <a:solidFill>
                  <a:srgbClr val="FF0000"/>
                </a:solidFill>
              </a:rPr>
              <a:t>                   </a:t>
            </a:r>
            <a:r>
              <a:rPr lang="en-US" altLang="zh-CN" sz="3200">
                <a:solidFill>
                  <a:srgbClr val="FF0000"/>
                </a:solidFill>
              </a:rPr>
              <a:t>I:E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668770" y="2600325"/>
            <a:ext cx="1955165" cy="22415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任意多边形 52"/>
          <p:cNvSpPr/>
          <p:nvPr/>
        </p:nvSpPr>
        <p:spPr bwMode="auto">
          <a:xfrm rot="5400000">
            <a:off x="21565" y="-21564"/>
            <a:ext cx="1207700" cy="1250829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1367293" y="809896"/>
            <a:ext cx="9415726" cy="527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2075129" y="232035"/>
            <a:ext cx="25831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呼吸机常见报警</a:t>
            </a:r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椭圆 200"/>
          <p:cNvSpPr/>
          <p:nvPr/>
        </p:nvSpPr>
        <p:spPr>
          <a:xfrm>
            <a:off x="1602432" y="341710"/>
            <a:ext cx="274777" cy="27477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1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graphicFrame>
        <p:nvGraphicFramePr>
          <p:cNvPr id="23702" name="Group 15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337310" y="1030605"/>
          <a:ext cx="9062720" cy="5264785"/>
        </p:xfrm>
        <a:graphic>
          <a:graphicData uri="http://schemas.openxmlformats.org/drawingml/2006/table">
            <a:tbl>
              <a:tblPr/>
              <a:tblGrid>
                <a:gridCol w="1247140"/>
                <a:gridCol w="7815580"/>
              </a:tblGrid>
              <a:tr h="4572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9A9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       </a:t>
                      </a: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原因                                           处理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BBB3"/>
                    </a:solidFill>
                  </a:tcPr>
                </a:tc>
              </a:tr>
              <a:tr h="358775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</a:t>
                      </a: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气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  道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  压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  过</a:t>
                      </a:r>
                      <a:endParaRPr kumimoji="1" lang="zh-CN" altLang="en-US" sz="2400" b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高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报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警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1.</a:t>
                      </a: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高压报警上限设置低（</a:t>
                      </a: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35</a:t>
                      </a: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）  升高上限设定值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2.</a:t>
                      </a: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呼吸管道扭曲打折                重新连接管道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3.</a:t>
                      </a: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呼吸道分泌物堵塞                     吸痰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4.</a:t>
                      </a: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使用过程中湿化罐                及时倾倒蒸馏水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 凝集瓶水过多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</a:t>
                      </a: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5.</a:t>
                      </a: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人机对抗                          镇静、应用肌松药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 w="1270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4485">
                <a:tc gridSpan="2"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任意多边形 52"/>
          <p:cNvSpPr/>
          <p:nvPr/>
        </p:nvSpPr>
        <p:spPr bwMode="auto">
          <a:xfrm rot="5400000">
            <a:off x="21565" y="-21564"/>
            <a:ext cx="1207700" cy="1250829"/>
          </a:xfrm>
          <a:custGeom>
            <a:avLst/>
            <a:gdLst>
              <a:gd name="connsiteX0" fmla="*/ 0 w 2825133"/>
              <a:gd name="connsiteY0" fmla="*/ 2167512 h 2176408"/>
              <a:gd name="connsiteX1" fmla="*/ 0 w 2825133"/>
              <a:gd name="connsiteY1" fmla="*/ 966593 h 2176408"/>
              <a:gd name="connsiteX2" fmla="*/ 186635 w 2825133"/>
              <a:gd name="connsiteY2" fmla="*/ 644396 h 2176408"/>
              <a:gd name="connsiteX3" fmla="*/ 1225932 w 2825133"/>
              <a:gd name="connsiteY3" fmla="*/ 43937 h 2176408"/>
              <a:gd name="connsiteX4" fmla="*/ 1599201 w 2825133"/>
              <a:gd name="connsiteY4" fmla="*/ 43937 h 2176408"/>
              <a:gd name="connsiteX5" fmla="*/ 2638499 w 2825133"/>
              <a:gd name="connsiteY5" fmla="*/ 644396 h 2176408"/>
              <a:gd name="connsiteX6" fmla="*/ 2825133 w 2825133"/>
              <a:gd name="connsiteY6" fmla="*/ 966593 h 2176408"/>
              <a:gd name="connsiteX7" fmla="*/ 2825133 w 2825133"/>
              <a:gd name="connsiteY7" fmla="*/ 2167512 h 2176408"/>
              <a:gd name="connsiteX8" fmla="*/ 2823724 w 2825133"/>
              <a:gd name="connsiteY8" fmla="*/ 2176408 h 2176408"/>
              <a:gd name="connsiteX9" fmla="*/ 1409 w 2825133"/>
              <a:gd name="connsiteY9" fmla="*/ 2176408 h 217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5133" h="2176408">
                <a:moveTo>
                  <a:pt x="0" y="2167512"/>
                </a:moveTo>
                <a:cubicBezTo>
                  <a:pt x="0" y="966593"/>
                  <a:pt x="0" y="966593"/>
                  <a:pt x="0" y="966593"/>
                </a:cubicBezTo>
                <a:cubicBezTo>
                  <a:pt x="0" y="849430"/>
                  <a:pt x="84169" y="702977"/>
                  <a:pt x="186635" y="644396"/>
                </a:cubicBezTo>
                <a:cubicBezTo>
                  <a:pt x="1225932" y="43937"/>
                  <a:pt x="1225932" y="43937"/>
                  <a:pt x="1225932" y="43937"/>
                </a:cubicBezTo>
                <a:cubicBezTo>
                  <a:pt x="1328398" y="-14645"/>
                  <a:pt x="1496735" y="-14645"/>
                  <a:pt x="1599201" y="43937"/>
                </a:cubicBezTo>
                <a:cubicBezTo>
                  <a:pt x="2638499" y="644396"/>
                  <a:pt x="2638499" y="644396"/>
                  <a:pt x="2638499" y="644396"/>
                </a:cubicBezTo>
                <a:cubicBezTo>
                  <a:pt x="2740965" y="702977"/>
                  <a:pt x="2825133" y="849430"/>
                  <a:pt x="2825133" y="966593"/>
                </a:cubicBezTo>
                <a:lnTo>
                  <a:pt x="2825133" y="2167512"/>
                </a:lnTo>
                <a:lnTo>
                  <a:pt x="2823724" y="2176408"/>
                </a:lnTo>
                <a:lnTo>
                  <a:pt x="1409" y="2176408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1367293" y="809896"/>
            <a:ext cx="9415726" cy="527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2075129" y="232035"/>
            <a:ext cx="25831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呼吸机常见报警</a:t>
            </a:r>
            <a:endParaRPr lang="zh-CN" altLang="en-US" sz="27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椭圆 200"/>
          <p:cNvSpPr/>
          <p:nvPr/>
        </p:nvSpPr>
        <p:spPr>
          <a:xfrm>
            <a:off x="1602432" y="341710"/>
            <a:ext cx="274777" cy="27477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1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9174" y="138023"/>
            <a:ext cx="1489366" cy="845480"/>
          </a:xfrm>
          <a:prstGeom prst="rect">
            <a:avLst/>
          </a:prstGeom>
          <a:noFill/>
        </p:spPr>
      </p:pic>
      <p:graphicFrame>
        <p:nvGraphicFramePr>
          <p:cNvPr id="23702" name="Group 15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76885" y="-2581275"/>
          <a:ext cx="2526030" cy="14971395"/>
        </p:xfrm>
        <a:graphic>
          <a:graphicData uri="http://schemas.openxmlformats.org/drawingml/2006/table">
            <a:tbl>
              <a:tblPr/>
              <a:tblGrid>
                <a:gridCol w="347345"/>
                <a:gridCol w="2178685"/>
              </a:tblGrid>
              <a:tr h="82296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9A9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       </a:t>
                      </a: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原因                                           处理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BBB3"/>
                    </a:solidFill>
                  </a:tcPr>
                </a:tc>
              </a:tr>
              <a:tr h="324485">
                <a:tc gridSpan="2"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239000" y="2035810"/>
            <a:ext cx="3400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latin typeface="新宋体" panose="02010609030101010101" charset="-122"/>
                <a:ea typeface="新宋体" panose="02010609030101010101" charset="-122"/>
              </a:rPr>
              <a:t>重新连接、更换管路</a:t>
            </a:r>
            <a:endParaRPr lang="zh-CN" altLang="en-US" sz="2800" b="1">
              <a:latin typeface="新宋体" panose="02010609030101010101" charset="-122"/>
              <a:ea typeface="新宋体" panose="02010609030101010101" charset="-122"/>
            </a:endParaRPr>
          </a:p>
        </p:txBody>
      </p:sp>
      <p:graphicFrame>
        <p:nvGraphicFramePr>
          <p:cNvPr id="3" name="Group 150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18235" y="1130300"/>
          <a:ext cx="9521190" cy="4857115"/>
        </p:xfrm>
        <a:graphic>
          <a:graphicData uri="http://schemas.openxmlformats.org/drawingml/2006/table">
            <a:tbl>
              <a:tblPr/>
              <a:tblGrid>
                <a:gridCol w="1310005"/>
                <a:gridCol w="8211185"/>
              </a:tblGrid>
              <a:tr h="46101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9A9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       </a:t>
                      </a: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原因                                           处理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BBB3"/>
                    </a:solidFill>
                  </a:tcPr>
                </a:tc>
              </a:tr>
              <a:tr h="406908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</a:t>
                      </a: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气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  道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  压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  <a:sym typeface="+mn-ea"/>
                        </a:rPr>
                        <a:t>   过</a:t>
                      </a:r>
                      <a:endParaRPr kumimoji="1" lang="zh-CN" altLang="en-US" sz="2400" b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低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报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警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1.</a:t>
                      </a: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管道漏气</a:t>
                      </a:r>
                      <a:endParaRPr kumimoji="1" lang="zh-CN" altLang="en-US" sz="2800" b="1" dirty="0" smtClean="0">
                        <a:ln>
                          <a:noFill/>
                        </a:ln>
                        <a:effectLst/>
                        <a:uFillTx/>
                        <a:latin typeface="隶书" charset="0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湿化罐</a:t>
                      </a:r>
                      <a:r>
                        <a:rPr kumimoji="1" lang="en-US" altLang="zh-CN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/</a:t>
                      </a: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储水罐未安装好</a:t>
                      </a:r>
                      <a:endParaRPr kumimoji="1" lang="zh-CN" altLang="en-US" sz="2800" b="1" dirty="0" smtClean="0">
                        <a:ln>
                          <a:noFill/>
                        </a:ln>
                        <a:effectLst/>
                        <a:uFillTx/>
                        <a:latin typeface="隶书" charset="0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脱落</a:t>
                      </a:r>
                      <a:r>
                        <a:rPr kumimoji="1" lang="en-US" altLang="zh-CN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/</a:t>
                      </a: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连接不严密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FillTx/>
                        <a:latin typeface="隶书" pitchFamily="49" charset="-122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湿化罐</a:t>
                      </a:r>
                      <a:r>
                        <a:rPr kumimoji="1" lang="en-US" altLang="zh-CN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/</a:t>
                      </a: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储水罐未安装好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2.</a:t>
                      </a: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气管插管套囊充气不足            充足气囊</a:t>
                      </a:r>
                      <a:endParaRPr kumimoji="1" lang="zh-CN" altLang="en-US" sz="2800" b="1" i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隶书" charset="0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3.</a:t>
                      </a: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气源不足                          检查空气</a:t>
                      </a:r>
                      <a:r>
                        <a:rPr kumimoji="1" lang="en-US" altLang="zh-CN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-</a:t>
                      </a: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氧混合器</a:t>
                      </a:r>
                      <a:endParaRPr kumimoji="1" lang="zh-CN" altLang="en-US" sz="2800" b="1" i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隶书" charset="0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dirty="0" smtClean="0">
                          <a:ln>
                            <a:noFill/>
                          </a:ln>
                          <a:effectLst/>
                          <a:uFillTx/>
                          <a:latin typeface="隶书" charset="0"/>
                          <a:ea typeface="隶书" pitchFamily="49" charset="-122"/>
                          <a:sym typeface="+mn-ea"/>
                        </a:rPr>
                        <a:t>                                                 和气源</a:t>
                      </a:r>
                      <a:endParaRPr kumimoji="1" lang="zh-CN" altLang="en-US" sz="2800" b="1" i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隶书" charset="0"/>
                        <a:ea typeface="隶书" pitchFamily="49" charset="-122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                   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 w="1270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7025">
                <a:tc gridSpan="2"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隶书" pitchFamily="49" charset="-122"/>
                        <a:ea typeface="隶书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016750" y="1945640"/>
            <a:ext cx="33832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zh-CN" altLang="en-US" sz="2800" b="1" dirty="0" smtClean="0">
                <a:ln>
                  <a:noFill/>
                </a:ln>
                <a:effectLst/>
                <a:uFillTx/>
                <a:latin typeface="隶书" charset="0"/>
                <a:ea typeface="隶书" pitchFamily="49" charset="-122"/>
                <a:sym typeface="+mn-ea"/>
              </a:rPr>
              <a:t>重新连接、更换管道</a:t>
            </a:r>
            <a:endParaRPr lang="zh-CN" altLang="en-US" sz="28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9"/>
          <p:cNvSpPr/>
          <p:nvPr/>
        </p:nvSpPr>
        <p:spPr bwMode="auto">
          <a:xfrm rot="5400000">
            <a:off x="6387365" y="2827442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19"/>
          <p:cNvSpPr>
            <a:spLocks noChangeAspect="1"/>
          </p:cNvSpPr>
          <p:nvPr/>
        </p:nvSpPr>
        <p:spPr bwMode="auto">
          <a:xfrm rot="5400000">
            <a:off x="6357694" y="2787114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AF9F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Freeform 19"/>
          <p:cNvSpPr/>
          <p:nvPr/>
        </p:nvSpPr>
        <p:spPr bwMode="auto">
          <a:xfrm rot="5400000">
            <a:off x="6950065" y="3208524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19"/>
          <p:cNvSpPr>
            <a:spLocks noChangeAspect="1"/>
          </p:cNvSpPr>
          <p:nvPr/>
        </p:nvSpPr>
        <p:spPr bwMode="auto">
          <a:xfrm rot="5400000">
            <a:off x="6931051" y="3187209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AF9F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Freeform 19"/>
          <p:cNvSpPr/>
          <p:nvPr/>
        </p:nvSpPr>
        <p:spPr bwMode="auto">
          <a:xfrm rot="5400000">
            <a:off x="6408680" y="3544617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19"/>
          <p:cNvSpPr>
            <a:spLocks noChangeAspect="1"/>
          </p:cNvSpPr>
          <p:nvPr/>
        </p:nvSpPr>
        <p:spPr bwMode="auto">
          <a:xfrm rot="5400000">
            <a:off x="6389666" y="3523302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AF9F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Freeform 19"/>
          <p:cNvSpPr/>
          <p:nvPr/>
        </p:nvSpPr>
        <p:spPr bwMode="auto">
          <a:xfrm rot="5400000">
            <a:off x="5825582" y="3915570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19"/>
          <p:cNvSpPr>
            <a:spLocks noChangeAspect="1"/>
          </p:cNvSpPr>
          <p:nvPr/>
        </p:nvSpPr>
        <p:spPr bwMode="auto">
          <a:xfrm rot="5400000">
            <a:off x="5806568" y="3894255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AF9F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Freeform 19"/>
          <p:cNvSpPr/>
          <p:nvPr/>
        </p:nvSpPr>
        <p:spPr bwMode="auto">
          <a:xfrm rot="5400000">
            <a:off x="5232987" y="3564883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19"/>
          <p:cNvSpPr>
            <a:spLocks noChangeAspect="1"/>
          </p:cNvSpPr>
          <p:nvPr/>
        </p:nvSpPr>
        <p:spPr bwMode="auto">
          <a:xfrm rot="5400000">
            <a:off x="5213973" y="3543568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3F2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Freeform 19"/>
          <p:cNvSpPr/>
          <p:nvPr/>
        </p:nvSpPr>
        <p:spPr bwMode="auto">
          <a:xfrm rot="5400000">
            <a:off x="6442499" y="4277637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Freeform 19"/>
          <p:cNvSpPr>
            <a:spLocks noChangeAspect="1"/>
          </p:cNvSpPr>
          <p:nvPr/>
        </p:nvSpPr>
        <p:spPr bwMode="auto">
          <a:xfrm rot="5400000">
            <a:off x="6423485" y="4256322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AF9F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Freeform 19"/>
          <p:cNvSpPr/>
          <p:nvPr/>
        </p:nvSpPr>
        <p:spPr bwMode="auto">
          <a:xfrm rot="5400000">
            <a:off x="5804266" y="4640378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Freeform 19"/>
          <p:cNvSpPr>
            <a:spLocks noChangeAspect="1"/>
          </p:cNvSpPr>
          <p:nvPr/>
        </p:nvSpPr>
        <p:spPr bwMode="auto">
          <a:xfrm rot="5400000">
            <a:off x="5785252" y="4619063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3F2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Freeform 19"/>
          <p:cNvSpPr/>
          <p:nvPr/>
        </p:nvSpPr>
        <p:spPr bwMode="auto">
          <a:xfrm rot="5400000">
            <a:off x="4561130" y="3911151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Freeform 19"/>
          <p:cNvSpPr>
            <a:spLocks noChangeAspect="1"/>
          </p:cNvSpPr>
          <p:nvPr/>
        </p:nvSpPr>
        <p:spPr bwMode="auto">
          <a:xfrm rot="5400000">
            <a:off x="4542116" y="3889836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AF9F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Freeform 19"/>
          <p:cNvSpPr/>
          <p:nvPr/>
        </p:nvSpPr>
        <p:spPr bwMode="auto">
          <a:xfrm rot="5400000">
            <a:off x="6437600" y="5004993"/>
            <a:ext cx="710214" cy="7961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Freeform 19"/>
          <p:cNvSpPr>
            <a:spLocks noChangeAspect="1"/>
          </p:cNvSpPr>
          <p:nvPr/>
        </p:nvSpPr>
        <p:spPr bwMode="auto">
          <a:xfrm rot="5400000">
            <a:off x="6418586" y="4983678"/>
            <a:ext cx="748241" cy="83880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solidFill>
            <a:srgbClr val="FAF9FA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364566" y="-1181686"/>
            <a:ext cx="759656" cy="1041009"/>
          </a:xfrm>
          <a:prstGeom prst="rect">
            <a:avLst/>
          </a:pr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169073" y="-1181687"/>
            <a:ext cx="759656" cy="1041009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FEFEFE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9"/>
          <p:cNvSpPr/>
          <p:nvPr/>
        </p:nvSpPr>
        <p:spPr bwMode="auto">
          <a:xfrm rot="16200000" flipV="1">
            <a:off x="8572431" y="-112821"/>
            <a:ext cx="1796856" cy="2014328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DDDDDD"/>
              </a:gs>
              <a:gs pos="100000">
                <a:srgbClr val="FEFEFE"/>
              </a:gs>
            </a:gsLst>
            <a:lin ang="132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FEFEFE"/>
                </a:gs>
              </a:gsLst>
              <a:lin ang="3600000" scaled="0"/>
            </a:gradFill>
          </a:ln>
          <a:effectLst>
            <a:outerShdw blurRad="1905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763786" y="-16709"/>
            <a:ext cx="5428214" cy="911052"/>
            <a:chOff x="6763786" y="-16709"/>
            <a:chExt cx="5428214" cy="911052"/>
          </a:xfrm>
        </p:grpSpPr>
        <p:sp>
          <p:nvSpPr>
            <p:cNvPr id="9" name="任意多边形 8"/>
            <p:cNvSpPr/>
            <p:nvPr/>
          </p:nvSpPr>
          <p:spPr bwMode="auto">
            <a:xfrm rot="16200000" flipV="1">
              <a:off x="10738625" y="-559032"/>
              <a:ext cx="911052" cy="1995698"/>
            </a:xfrm>
            <a:custGeom>
              <a:avLst/>
              <a:gdLst>
                <a:gd name="connsiteX0" fmla="*/ 0 w 911052"/>
                <a:gd name="connsiteY0" fmla="*/ 1378592 h 1995698"/>
                <a:gd name="connsiteX1" fmla="*/ 0 w 911052"/>
                <a:gd name="connsiteY1" fmla="*/ 614778 h 1995698"/>
                <a:gd name="connsiteX2" fmla="*/ 118704 w 911052"/>
                <a:gd name="connsiteY2" fmla="*/ 409852 h 1995698"/>
                <a:gd name="connsiteX3" fmla="*/ 779724 w 911052"/>
                <a:gd name="connsiteY3" fmla="*/ 27944 h 1995698"/>
                <a:gd name="connsiteX4" fmla="*/ 898428 w 911052"/>
                <a:gd name="connsiteY4" fmla="*/ 0 h 1995698"/>
                <a:gd name="connsiteX5" fmla="*/ 911052 w 911052"/>
                <a:gd name="connsiteY5" fmla="*/ 1394 h 1995698"/>
                <a:gd name="connsiteX6" fmla="*/ 911052 w 911052"/>
                <a:gd name="connsiteY6" fmla="*/ 1994305 h 1995698"/>
                <a:gd name="connsiteX7" fmla="*/ 898428 w 911052"/>
                <a:gd name="connsiteY7" fmla="*/ 1995698 h 1995698"/>
                <a:gd name="connsiteX8" fmla="*/ 779724 w 911052"/>
                <a:gd name="connsiteY8" fmla="*/ 1967754 h 1995698"/>
                <a:gd name="connsiteX9" fmla="*/ 118704 w 911052"/>
                <a:gd name="connsiteY9" fmla="*/ 1585847 h 1995698"/>
                <a:gd name="connsiteX10" fmla="*/ 0 w 911052"/>
                <a:gd name="connsiteY10" fmla="*/ 1378592 h 1995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1052" h="1995698">
                  <a:moveTo>
                    <a:pt x="0" y="1378592"/>
                  </a:moveTo>
                  <a:cubicBezTo>
                    <a:pt x="0" y="614778"/>
                    <a:pt x="0" y="614778"/>
                    <a:pt x="0" y="614778"/>
                  </a:cubicBezTo>
                  <a:cubicBezTo>
                    <a:pt x="0" y="540259"/>
                    <a:pt x="53534" y="447111"/>
                    <a:pt x="118704" y="409852"/>
                  </a:cubicBezTo>
                  <a:cubicBezTo>
                    <a:pt x="779724" y="27944"/>
                    <a:pt x="779724" y="27944"/>
                    <a:pt x="779724" y="27944"/>
                  </a:cubicBezTo>
                  <a:cubicBezTo>
                    <a:pt x="812310" y="9315"/>
                    <a:pt x="855369" y="0"/>
                    <a:pt x="898428" y="0"/>
                  </a:cubicBezTo>
                  <a:lnTo>
                    <a:pt x="911052" y="1394"/>
                  </a:lnTo>
                  <a:lnTo>
                    <a:pt x="911052" y="1994305"/>
                  </a:lnTo>
                  <a:lnTo>
                    <a:pt x="898428" y="1995698"/>
                  </a:lnTo>
                  <a:cubicBezTo>
                    <a:pt x="855369" y="1995698"/>
                    <a:pt x="812310" y="1986384"/>
                    <a:pt x="779724" y="1967754"/>
                  </a:cubicBezTo>
                  <a:cubicBezTo>
                    <a:pt x="118704" y="1585847"/>
                    <a:pt x="118704" y="1585847"/>
                    <a:pt x="118704" y="1585847"/>
                  </a:cubicBezTo>
                  <a:cubicBezTo>
                    <a:pt x="53534" y="1546259"/>
                    <a:pt x="0" y="1455439"/>
                    <a:pt x="0" y="1378592"/>
                  </a:cubicBez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 bwMode="auto">
            <a:xfrm rot="16200000" flipV="1">
              <a:off x="7312421" y="-565344"/>
              <a:ext cx="898428" cy="1995698"/>
            </a:xfrm>
            <a:custGeom>
              <a:avLst/>
              <a:gdLst>
                <a:gd name="connsiteX0" fmla="*/ 0 w 898428"/>
                <a:gd name="connsiteY0" fmla="*/ 1378592 h 1995698"/>
                <a:gd name="connsiteX1" fmla="*/ 0 w 898428"/>
                <a:gd name="connsiteY1" fmla="*/ 614777 h 1995698"/>
                <a:gd name="connsiteX2" fmla="*/ 118704 w 898428"/>
                <a:gd name="connsiteY2" fmla="*/ 409852 h 1995698"/>
                <a:gd name="connsiteX3" fmla="*/ 779724 w 898428"/>
                <a:gd name="connsiteY3" fmla="*/ 27944 h 1995698"/>
                <a:gd name="connsiteX4" fmla="*/ 898428 w 898428"/>
                <a:gd name="connsiteY4" fmla="*/ 0 h 1995698"/>
                <a:gd name="connsiteX5" fmla="*/ 898428 w 898428"/>
                <a:gd name="connsiteY5" fmla="*/ 1995698 h 1995698"/>
                <a:gd name="connsiteX6" fmla="*/ 779724 w 898428"/>
                <a:gd name="connsiteY6" fmla="*/ 1967754 h 1995698"/>
                <a:gd name="connsiteX7" fmla="*/ 118704 w 898428"/>
                <a:gd name="connsiteY7" fmla="*/ 1585847 h 1995698"/>
                <a:gd name="connsiteX8" fmla="*/ 0 w 898428"/>
                <a:gd name="connsiteY8" fmla="*/ 1378592 h 1995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428" h="1995698">
                  <a:moveTo>
                    <a:pt x="0" y="1378592"/>
                  </a:moveTo>
                  <a:cubicBezTo>
                    <a:pt x="0" y="614777"/>
                    <a:pt x="0" y="614777"/>
                    <a:pt x="0" y="614777"/>
                  </a:cubicBezTo>
                  <a:cubicBezTo>
                    <a:pt x="0" y="540259"/>
                    <a:pt x="53534" y="447111"/>
                    <a:pt x="118704" y="409852"/>
                  </a:cubicBezTo>
                  <a:cubicBezTo>
                    <a:pt x="779724" y="27944"/>
                    <a:pt x="779724" y="27944"/>
                    <a:pt x="779724" y="27944"/>
                  </a:cubicBezTo>
                  <a:cubicBezTo>
                    <a:pt x="812310" y="9315"/>
                    <a:pt x="855369" y="0"/>
                    <a:pt x="898428" y="0"/>
                  </a:cubicBezTo>
                  <a:lnTo>
                    <a:pt x="898428" y="1995698"/>
                  </a:lnTo>
                  <a:cubicBezTo>
                    <a:pt x="855369" y="1995698"/>
                    <a:pt x="812310" y="1986383"/>
                    <a:pt x="779724" y="1967754"/>
                  </a:cubicBezTo>
                  <a:cubicBezTo>
                    <a:pt x="118704" y="1585847"/>
                    <a:pt x="118704" y="1585847"/>
                    <a:pt x="118704" y="1585847"/>
                  </a:cubicBezTo>
                  <a:cubicBezTo>
                    <a:pt x="53534" y="1546258"/>
                    <a:pt x="0" y="1455439"/>
                    <a:pt x="0" y="1378592"/>
                  </a:cubicBezTo>
                  <a:close/>
                </a:path>
              </a:pathLst>
            </a:custGeom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19200000" scaled="0"/>
            </a:gradFill>
            <a:ln w="19050">
              <a:gradFill>
                <a:gsLst>
                  <a:gs pos="0">
                    <a:srgbClr val="1B2C45"/>
                  </a:gs>
                  <a:gs pos="100000">
                    <a:srgbClr val="254E8C"/>
                  </a:gs>
                </a:gsLst>
                <a:lin ang="3600000" scaled="0"/>
              </a:gradFill>
            </a:ln>
            <a:effectLst>
              <a:outerShdw blurRad="254000" dist="190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Freeform 19"/>
          <p:cNvSpPr/>
          <p:nvPr/>
        </p:nvSpPr>
        <p:spPr bwMode="auto">
          <a:xfrm rot="5400000">
            <a:off x="9783222" y="4798240"/>
            <a:ext cx="1396746" cy="1565793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1B2C45"/>
              </a:gs>
              <a:gs pos="100000">
                <a:srgbClr val="254E8C"/>
              </a:gs>
            </a:gsLst>
            <a:lin ang="19200000" scaled="0"/>
          </a:gradFill>
          <a:ln w="19050">
            <a:gradFill>
              <a:gsLst>
                <a:gs pos="0">
                  <a:srgbClr val="1B2C45"/>
                </a:gs>
                <a:gs pos="100000">
                  <a:srgbClr val="254E8C"/>
                </a:gs>
              </a:gsLst>
              <a:lin ang="3600000" scaled="0"/>
            </a:gradFill>
          </a:ln>
          <a:effectLst>
            <a:outerShdw blurRad="254000" dist="190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9"/>
          <p:cNvSpPr/>
          <p:nvPr/>
        </p:nvSpPr>
        <p:spPr bwMode="auto">
          <a:xfrm rot="5400000">
            <a:off x="454351" y="1118388"/>
            <a:ext cx="2161380" cy="2422970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gradFill>
            <a:gsLst>
              <a:gs pos="0">
                <a:srgbClr val="DDDDDD"/>
              </a:gs>
              <a:gs pos="100000">
                <a:srgbClr val="FEFEFE"/>
              </a:gs>
            </a:gsLst>
            <a:lin ang="192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FEFEFE"/>
                </a:gs>
              </a:gsLst>
              <a:lin ang="3600000" scaled="0"/>
            </a:gradFill>
          </a:ln>
          <a:effectLst>
            <a:outerShdw blurRad="381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3214471" y="4160893"/>
            <a:ext cx="5760000" cy="0"/>
          </a:xfrm>
          <a:prstGeom prst="line">
            <a:avLst/>
          </a:prstGeom>
          <a:ln>
            <a:gradFill>
              <a:gsLst>
                <a:gs pos="0">
                  <a:srgbClr val="254E8C"/>
                </a:gs>
                <a:gs pos="100000">
                  <a:srgbClr val="1B2C4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195482" y="3047999"/>
            <a:ext cx="3567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谢 聆 听</a:t>
            </a:r>
            <a:endParaRPr lang="zh-CN" altLang="en-US" sz="54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2" name="Picture 2" descr="G:\艺萱设计\2019微信二维码\新院标竖版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6050" y="1552754"/>
            <a:ext cx="2476944" cy="14061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8" grpId="0" animBg="1"/>
      <p:bldP spid="40" grpId="0"/>
    </p:bldLst>
  </p:timing>
</p:sld>
</file>

<file path=ppt/tags/tag1.xml><?xml version="1.0" encoding="utf-8"?>
<p:tagLst xmlns:p="http://schemas.openxmlformats.org/presentationml/2006/main">
  <p:tag name="KSO_WM_UNIT_TABLE_BEAUTIFY" val="smartTable{0e1364f0-2f74-4654-91d2-a4ba28002e4c}"/>
  <p:tag name="TABLE_EMPHASIZE_COLOR" val="14850714"/>
  <p:tag name="TABLE_SKINIDX" val="3"/>
  <p:tag name="TABLE_COLORIDX" val="h"/>
</p:tagLst>
</file>

<file path=ppt/tags/tag2.xml><?xml version="1.0" encoding="utf-8"?>
<p:tagLst xmlns:p="http://schemas.openxmlformats.org/presentationml/2006/main">
  <p:tag name="KSO_WM_UNIT_TABLE_BEAUTIFY" val="smartTable{0e1364f0-2f74-4654-91d2-a4ba28002e4c}"/>
  <p:tag name="TABLE_EMPHASIZE_COLOR" val="14850714"/>
  <p:tag name="TABLE_SKINIDX" val="3"/>
  <p:tag name="TABLE_COLORIDX" val="h"/>
</p:tagLst>
</file>

<file path=ppt/tags/tag3.xml><?xml version="1.0" encoding="utf-8"?>
<p:tagLst xmlns:p="http://schemas.openxmlformats.org/presentationml/2006/main">
  <p:tag name="KSO_WM_UNIT_TABLE_BEAUTIFY" val="smartTable{0e1364f0-2f74-4654-91d2-a4ba28002e4c}"/>
  <p:tag name="TABLE_EMPHASIZE_COLOR" val="14850714"/>
  <p:tag name="TABLE_SKINIDX" val="3"/>
  <p:tag name="TABLE_COLORIDX" val="h"/>
</p:tagLst>
</file>

<file path=ppt/tags/tag4.xml><?xml version="1.0" encoding="utf-8"?>
<p:tagLst xmlns:p="http://schemas.openxmlformats.org/presentationml/2006/main">
  <p:tag name="KSO_WM_DOC_GUID" val="{cf70e8c8-2340-4812-ba8c-719012a58aa7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1037</Words>
  <Application>WPS 演示</Application>
  <PresentationFormat>自定义</PresentationFormat>
  <Paragraphs>120</Paragraphs>
  <Slides>12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  <vt:variant>
        <vt:lpstr>自定义放映</vt:lpstr>
      </vt:variant>
      <vt:variant>
        <vt:i4>1</vt:i4>
      </vt:variant>
    </vt:vector>
  </HeadingPairs>
  <TitlesOfParts>
    <vt:vector size="29" baseType="lpstr">
      <vt:lpstr>Arial</vt:lpstr>
      <vt:lpstr>宋体</vt:lpstr>
      <vt:lpstr>Wingdings</vt:lpstr>
      <vt:lpstr>华文宋体</vt:lpstr>
      <vt:lpstr>微软雅黑</vt:lpstr>
      <vt:lpstr>Times New Roman</vt:lpstr>
      <vt:lpstr>Calibri</vt:lpstr>
      <vt:lpstr>Arial Unicode MS</vt:lpstr>
      <vt:lpstr>Calibri Light</vt:lpstr>
      <vt:lpstr>隶书</vt:lpstr>
      <vt:lpstr>隶书</vt:lpstr>
      <vt:lpstr>Malgun Gothic</vt:lpstr>
      <vt:lpstr>Arial Black</vt:lpstr>
      <vt:lpstr>新宋体</vt:lpstr>
      <vt:lpstr>BrowalliaUPC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Administrator</cp:lastModifiedBy>
  <cp:revision>572</cp:revision>
  <dcterms:created xsi:type="dcterms:W3CDTF">2016-01-04T05:40:00Z</dcterms:created>
  <dcterms:modified xsi:type="dcterms:W3CDTF">2020-10-22T03:50:52Z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